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Rubik"/>
      <p:regular r:id="rId33"/>
      <p:bold r:id="rId34"/>
      <p:italic r:id="rId35"/>
      <p:boldItalic r:id="rId36"/>
    </p:embeddedFont>
    <p:embeddedFont>
      <p:font typeface="Shantell Sans"/>
      <p:regular r:id="rId37"/>
      <p:bold r:id="rId38"/>
      <p:italic r:id="rId39"/>
      <p:boldItalic r:id="rId40"/>
    </p:embeddedFont>
    <p:embeddedFont>
      <p:font typeface="JetBrains Mon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hantellSans-boldItalic.fntdata"/><Relationship Id="rId20" Type="http://schemas.openxmlformats.org/officeDocument/2006/relationships/slide" Target="slides/slide15.xml"/><Relationship Id="rId42" Type="http://schemas.openxmlformats.org/officeDocument/2006/relationships/font" Target="fonts/JetBrainsMono-bold.fntdata"/><Relationship Id="rId41" Type="http://schemas.openxmlformats.org/officeDocument/2006/relationships/font" Target="fonts/JetBrainsMono-regular.fntdata"/><Relationship Id="rId22" Type="http://schemas.openxmlformats.org/officeDocument/2006/relationships/slide" Target="slides/slide17.xml"/><Relationship Id="rId44" Type="http://schemas.openxmlformats.org/officeDocument/2006/relationships/font" Target="fonts/JetBrainsMono-boldItalic.fntdata"/><Relationship Id="rId21" Type="http://schemas.openxmlformats.org/officeDocument/2006/relationships/slide" Target="slides/slide16.xml"/><Relationship Id="rId43" Type="http://schemas.openxmlformats.org/officeDocument/2006/relationships/font" Target="fonts/JetBrainsMono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ubik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ubik-italic.fntdata"/><Relationship Id="rId12" Type="http://schemas.openxmlformats.org/officeDocument/2006/relationships/slide" Target="slides/slide7.xml"/><Relationship Id="rId34" Type="http://schemas.openxmlformats.org/officeDocument/2006/relationships/font" Target="fonts/Rubik-bold.fntdata"/><Relationship Id="rId15" Type="http://schemas.openxmlformats.org/officeDocument/2006/relationships/slide" Target="slides/slide10.xml"/><Relationship Id="rId37" Type="http://schemas.openxmlformats.org/officeDocument/2006/relationships/font" Target="fonts/ShantellSans-regular.fntdata"/><Relationship Id="rId14" Type="http://schemas.openxmlformats.org/officeDocument/2006/relationships/slide" Target="slides/slide9.xml"/><Relationship Id="rId36" Type="http://schemas.openxmlformats.org/officeDocument/2006/relationships/font" Target="fonts/Rubik-boldItalic.fntdata"/><Relationship Id="rId17" Type="http://schemas.openxmlformats.org/officeDocument/2006/relationships/slide" Target="slides/slide12.xml"/><Relationship Id="rId39" Type="http://schemas.openxmlformats.org/officeDocument/2006/relationships/font" Target="fonts/ShantellSans-italic.fntdata"/><Relationship Id="rId16" Type="http://schemas.openxmlformats.org/officeDocument/2006/relationships/slide" Target="slides/slide11.xml"/><Relationship Id="rId38" Type="http://schemas.openxmlformats.org/officeDocument/2006/relationships/font" Target="fonts/ShantellSans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6c382655b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6c382655b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6c382655b4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6c382655b4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6c382655b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6c382655b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c2524b1bb6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c2524b1bb6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6c382655b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6c382655b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6bd1d58ba2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6bd1d58ba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6c382655b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6c382655b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6c382655b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6c382655b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6c382655b4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6c382655b4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6c382655b4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6c382655b4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65b8443b3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65b8443b3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6c382655b4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6c382655b4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6c382655b4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6c382655b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6c019575f9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6c019575f9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6c019575f9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6c019575f9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6c019575f9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6c019575f9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b0bdadde58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b0bdadde58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b0bdadde58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b0bdadde58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6b6367a9d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6b6367a9d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c2524b1bb6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c2524b1bb6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bc78a321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bc78a321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6bddffc82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6bddffc82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c3c62561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c3c62561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6c382655b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6c382655b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6c382655b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6c382655b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6c382655b4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6c382655b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1E293B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Font typeface="Rubik"/>
              <a:buNone/>
              <a:defRPr b="1" sz="500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Font typeface="Rubik"/>
              <a:buNone/>
              <a:defRPr b="1" sz="500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Font typeface="Rubik"/>
              <a:buNone/>
              <a:defRPr b="1" sz="500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Font typeface="Rubik"/>
              <a:buNone/>
              <a:defRPr b="1" sz="500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Font typeface="Rubik"/>
              <a:buNone/>
              <a:defRPr b="1" sz="500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Font typeface="Rubik"/>
              <a:buNone/>
              <a:defRPr b="1" sz="500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Font typeface="Rubik"/>
              <a:buNone/>
              <a:defRPr b="1" sz="500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Font typeface="Rubik"/>
              <a:buNone/>
              <a:defRPr b="1" sz="500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Font typeface="Rubik"/>
              <a:buNone/>
              <a:defRPr b="1" sz="500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ubik"/>
              <a:buNone/>
              <a:defRPr sz="28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ubik"/>
              <a:buNone/>
              <a:defRPr sz="28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ubik"/>
              <a:buNone/>
              <a:defRPr sz="28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ubik"/>
              <a:buNone/>
              <a:defRPr sz="28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ubik"/>
              <a:buNone/>
              <a:defRPr sz="28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ubik"/>
              <a:buNone/>
              <a:defRPr sz="28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ubik"/>
              <a:buNone/>
              <a:defRPr sz="28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ubik"/>
              <a:buNone/>
              <a:defRPr sz="28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ubik"/>
              <a:buNone/>
              <a:defRPr sz="28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0"/>
              <a:buFont typeface="Rubik"/>
              <a:buNone/>
              <a:defRPr sz="120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0"/>
              <a:buNone/>
              <a:defRPr sz="12000">
                <a:solidFill>
                  <a:srgbClr val="1E293B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0"/>
              <a:buNone/>
              <a:defRPr sz="12000">
                <a:solidFill>
                  <a:srgbClr val="1E293B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0"/>
              <a:buNone/>
              <a:defRPr sz="12000">
                <a:solidFill>
                  <a:srgbClr val="1E293B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0"/>
              <a:buNone/>
              <a:defRPr sz="12000">
                <a:solidFill>
                  <a:srgbClr val="1E293B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0"/>
              <a:buNone/>
              <a:defRPr sz="12000">
                <a:solidFill>
                  <a:srgbClr val="1E293B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0"/>
              <a:buNone/>
              <a:defRPr sz="12000">
                <a:solidFill>
                  <a:srgbClr val="1E293B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0"/>
              <a:buNone/>
              <a:defRPr sz="12000">
                <a:solidFill>
                  <a:srgbClr val="1E293B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0"/>
              <a:buNone/>
              <a:defRPr sz="12000">
                <a:solidFill>
                  <a:srgbClr val="1E293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800"/>
              <a:buFont typeface="Rubik"/>
              <a:buChar char="●"/>
              <a:defRPr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400"/>
              <a:buFont typeface="Rubik"/>
              <a:buChar char="○"/>
              <a:defRPr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400"/>
              <a:buFont typeface="Rubik"/>
              <a:buChar char="■"/>
              <a:defRPr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400"/>
              <a:buFont typeface="Rubik"/>
              <a:buChar char="●"/>
              <a:defRPr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400"/>
              <a:buFont typeface="Rubik"/>
              <a:buChar char="○"/>
              <a:defRPr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400"/>
              <a:buFont typeface="Rubik"/>
              <a:buChar char="■"/>
              <a:defRPr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400"/>
              <a:buFont typeface="Rubik"/>
              <a:buChar char="●"/>
              <a:defRPr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400"/>
              <a:buFont typeface="Rubik"/>
              <a:buChar char="○"/>
              <a:defRPr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400"/>
              <a:buFont typeface="Rubik"/>
              <a:buChar char="■"/>
              <a:defRPr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5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915475" y="2150850"/>
            <a:ext cx="7309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ubik"/>
              <a:buNone/>
              <a:defRPr b="1" sz="3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ubik"/>
              <a:buNone/>
              <a:defRPr b="1" sz="3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ubik"/>
              <a:buNone/>
              <a:defRPr b="1" sz="3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ubik"/>
              <a:buNone/>
              <a:defRPr b="1" sz="3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ubik"/>
              <a:buNone/>
              <a:defRPr b="1" sz="3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ubik"/>
              <a:buNone/>
              <a:defRPr b="1" sz="3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ubik"/>
              <a:buNone/>
              <a:defRPr b="1" sz="3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ubik"/>
              <a:buNone/>
              <a:defRPr b="1" sz="3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Rubik"/>
              <a:buNone/>
              <a:defRPr b="1" sz="3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800"/>
              <a:buFont typeface="Rubik"/>
              <a:buNone/>
              <a:defRPr b="1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800"/>
              <a:buFont typeface="Rubik"/>
              <a:buNone/>
              <a:defRPr b="1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800"/>
              <a:buFont typeface="Rubik"/>
              <a:buNone/>
              <a:defRPr b="1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800"/>
              <a:buFont typeface="Rubik"/>
              <a:buNone/>
              <a:defRPr b="1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800"/>
              <a:buFont typeface="Rubik"/>
              <a:buNone/>
              <a:defRPr b="1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800"/>
              <a:buFont typeface="Rubik"/>
              <a:buNone/>
              <a:defRPr b="1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800"/>
              <a:buFont typeface="Rubik"/>
              <a:buNone/>
              <a:defRPr b="1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800"/>
              <a:buFont typeface="Rubik"/>
              <a:buNone/>
              <a:defRPr b="1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800"/>
              <a:buFont typeface="Rubik"/>
              <a:buNone/>
              <a:defRPr b="1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ubik"/>
              <a:buChar char="●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"/>
              <a:buChar char="○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"/>
              <a:buChar char="■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"/>
              <a:buChar char="●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"/>
              <a:buChar char="○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"/>
              <a:buChar char="■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"/>
              <a:buChar char="●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"/>
              <a:buChar char="○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"/>
              <a:buChar char="■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800"/>
              <a:buFont typeface="Rubik"/>
              <a:buNone/>
              <a:defRPr b="1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800"/>
              <a:buFont typeface="Rubik"/>
              <a:buNone/>
              <a:defRPr b="1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800"/>
              <a:buFont typeface="Rubik"/>
              <a:buNone/>
              <a:defRPr b="1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800"/>
              <a:buFont typeface="Rubik"/>
              <a:buNone/>
              <a:defRPr b="1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800"/>
              <a:buFont typeface="Rubik"/>
              <a:buNone/>
              <a:defRPr b="1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800"/>
              <a:buFont typeface="Rubik"/>
              <a:buNone/>
              <a:defRPr b="1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800"/>
              <a:buFont typeface="Rubik"/>
              <a:buNone/>
              <a:defRPr b="1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800"/>
              <a:buFont typeface="Rubik"/>
              <a:buNone/>
              <a:defRPr b="1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800"/>
              <a:buFont typeface="Rubik"/>
              <a:buNone/>
              <a:defRPr b="1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400"/>
              <a:buFont typeface="Rubik"/>
              <a:buChar char="●"/>
              <a:defRPr sz="14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"/>
              <a:buFont typeface="Rubik"/>
              <a:buChar char="○"/>
              <a:defRPr sz="1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"/>
              <a:buFont typeface="Rubik"/>
              <a:buChar char="■"/>
              <a:defRPr sz="1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"/>
              <a:buFont typeface="Rubik"/>
              <a:buChar char="●"/>
              <a:defRPr sz="1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"/>
              <a:buFont typeface="Rubik"/>
              <a:buChar char="○"/>
              <a:defRPr sz="1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"/>
              <a:buFont typeface="Rubik"/>
              <a:buChar char="■"/>
              <a:defRPr sz="1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"/>
              <a:buFont typeface="Rubik"/>
              <a:buChar char="●"/>
              <a:defRPr sz="1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"/>
              <a:buFont typeface="Rubik"/>
              <a:buChar char="○"/>
              <a:defRPr sz="1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"/>
              <a:buFont typeface="Rubik"/>
              <a:buChar char="■"/>
              <a:defRPr sz="1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400"/>
              <a:buFont typeface="Rubik"/>
              <a:buChar char="●"/>
              <a:defRPr sz="14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"/>
              <a:buFont typeface="Rubik"/>
              <a:buChar char="○"/>
              <a:defRPr sz="1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"/>
              <a:buFont typeface="Rubik"/>
              <a:buChar char="■"/>
              <a:defRPr sz="1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"/>
              <a:buFont typeface="Rubik"/>
              <a:buChar char="●"/>
              <a:defRPr sz="1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"/>
              <a:buFont typeface="Rubik"/>
              <a:buChar char="○"/>
              <a:defRPr sz="1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"/>
              <a:buFont typeface="Rubik"/>
              <a:buChar char="■"/>
              <a:defRPr sz="1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"/>
              <a:buFont typeface="Rubik"/>
              <a:buChar char="●"/>
              <a:defRPr sz="1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"/>
              <a:buFont typeface="Rubik"/>
              <a:buChar char="○"/>
              <a:defRPr sz="1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"/>
              <a:buFont typeface="Rubik"/>
              <a:buChar char="■"/>
              <a:defRPr sz="1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800"/>
              <a:buFont typeface="Rubik"/>
              <a:buNone/>
              <a:defRPr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400"/>
              <a:buFont typeface="Rubik"/>
              <a:buNone/>
              <a:defRPr sz="24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"/>
              <a:buFont typeface="Rubik"/>
              <a:buChar char="●"/>
              <a:defRPr sz="1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"/>
              <a:buFont typeface="Rubik"/>
              <a:buChar char="○"/>
              <a:defRPr sz="1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"/>
              <a:buFont typeface="Rubik"/>
              <a:buChar char="■"/>
              <a:defRPr sz="1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"/>
              <a:buFont typeface="Rubik"/>
              <a:buChar char="●"/>
              <a:defRPr sz="1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"/>
              <a:buFont typeface="Rubik"/>
              <a:buChar char="○"/>
              <a:defRPr sz="1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"/>
              <a:buFont typeface="Rubik"/>
              <a:buChar char="■"/>
              <a:defRPr sz="1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"/>
              <a:buFont typeface="Rubik"/>
              <a:buChar char="●"/>
              <a:defRPr sz="1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"/>
              <a:buFont typeface="Rubik"/>
              <a:buChar char="○"/>
              <a:defRPr sz="1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"/>
              <a:buFont typeface="Rubik"/>
              <a:buChar char="■"/>
              <a:defRPr sz="1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4800"/>
              <a:buFont typeface="Rubik"/>
              <a:buNone/>
              <a:defRPr sz="48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4800"/>
              <a:buFont typeface="Rubik"/>
              <a:buNone/>
              <a:defRPr sz="48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4800"/>
              <a:buFont typeface="Rubik"/>
              <a:buNone/>
              <a:defRPr sz="48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4800"/>
              <a:buFont typeface="Rubik"/>
              <a:buNone/>
              <a:defRPr sz="48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4800"/>
              <a:buFont typeface="Rubik"/>
              <a:buNone/>
              <a:defRPr sz="48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4800"/>
              <a:buFont typeface="Rubik"/>
              <a:buNone/>
              <a:defRPr sz="48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4800"/>
              <a:buFont typeface="Rubik"/>
              <a:buNone/>
              <a:defRPr sz="48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4800"/>
              <a:buFont typeface="Rubik"/>
              <a:buNone/>
              <a:defRPr sz="48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4800"/>
              <a:buFont typeface="Rubik"/>
              <a:buNone/>
              <a:defRPr sz="48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293B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4200"/>
              <a:buFont typeface="Rubik"/>
              <a:buNone/>
              <a:defRPr sz="4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4200"/>
              <a:buFont typeface="Rubik"/>
              <a:buNone/>
              <a:defRPr sz="4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4200"/>
              <a:buFont typeface="Rubik"/>
              <a:buNone/>
              <a:defRPr sz="4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4200"/>
              <a:buFont typeface="Rubik"/>
              <a:buNone/>
              <a:defRPr sz="4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4200"/>
              <a:buFont typeface="Rubik"/>
              <a:buNone/>
              <a:defRPr sz="4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4200"/>
              <a:buFont typeface="Rubik"/>
              <a:buNone/>
              <a:defRPr sz="4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4200"/>
              <a:buFont typeface="Rubik"/>
              <a:buNone/>
              <a:defRPr sz="4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4200"/>
              <a:buFont typeface="Rubik"/>
              <a:buNone/>
              <a:defRPr sz="4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4200"/>
              <a:buFont typeface="Rubik"/>
              <a:buNone/>
              <a:defRPr sz="42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100"/>
              <a:buFont typeface="Rubik"/>
              <a:buNone/>
              <a:defRPr sz="21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100"/>
              <a:buFont typeface="Rubik"/>
              <a:buNone/>
              <a:defRPr sz="21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100"/>
              <a:buFont typeface="Rubik"/>
              <a:buNone/>
              <a:defRPr sz="21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100"/>
              <a:buFont typeface="Rubik"/>
              <a:buNone/>
              <a:defRPr sz="21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100"/>
              <a:buFont typeface="Rubik"/>
              <a:buNone/>
              <a:defRPr sz="21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100"/>
              <a:buFont typeface="Rubik"/>
              <a:buNone/>
              <a:defRPr sz="21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100"/>
              <a:buFont typeface="Rubik"/>
              <a:buNone/>
              <a:defRPr sz="21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100"/>
              <a:buFont typeface="Rubik"/>
              <a:buNone/>
              <a:defRPr sz="21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2100"/>
              <a:buFont typeface="Rubik"/>
              <a:buNone/>
              <a:defRPr sz="2100"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800"/>
              <a:buFont typeface="Rubik"/>
              <a:buChar char="●"/>
              <a:defRPr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400"/>
              <a:buFont typeface="Rubik"/>
              <a:buChar char="○"/>
              <a:defRPr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400"/>
              <a:buFont typeface="Rubik"/>
              <a:buChar char="■"/>
              <a:defRPr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400"/>
              <a:buFont typeface="Rubik"/>
              <a:buChar char="●"/>
              <a:defRPr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400"/>
              <a:buFont typeface="Rubik"/>
              <a:buChar char="○"/>
              <a:defRPr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400"/>
              <a:buFont typeface="Rubik"/>
              <a:buChar char="■"/>
              <a:defRPr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400"/>
              <a:buFont typeface="Rubik"/>
              <a:buChar char="●"/>
              <a:defRPr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400"/>
              <a:buFont typeface="Rubik"/>
              <a:buChar char="○"/>
              <a:defRPr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400"/>
              <a:buFont typeface="Rubik"/>
              <a:buChar char="■"/>
              <a:defRPr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buNone/>
              <a:defRPr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>
              <a:buNone/>
              <a:defRPr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>
              <a:buNone/>
              <a:defRPr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>
              <a:buNone/>
              <a:defRPr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>
              <a:buNone/>
              <a:defRPr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>
              <a:buNone/>
              <a:defRPr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>
              <a:buNone/>
              <a:defRPr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>
              <a:buNone/>
              <a:defRPr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800"/>
              <a:buFont typeface="Rubik"/>
              <a:buNone/>
              <a:defRPr>
                <a:solidFill>
                  <a:srgbClr val="1E293B"/>
                </a:solidFill>
                <a:latin typeface="Rubik"/>
                <a:ea typeface="Rubik"/>
                <a:cs typeface="Rubik"/>
                <a:sym typeface="Rubik"/>
              </a:defRPr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hyperlink" Target="https://developer.mozilla.org/en-US/docs/Web/JavaScript/Reference/Global_Objects/Array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tldraw.com/r/T-zxVwtHPOG4v881mq-CE?v=-2537,2160,2689,1337&amp;p=page" TargetMode="External"/><Relationship Id="rId4" Type="http://schemas.openxmlformats.org/officeDocument/2006/relationships/hyperlink" Target="https://developer.mozilla.org/en-US/docs/Web/JavaScript/Reference/Global_Objects/Array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5" Type="http://schemas.openxmlformats.org/officeDocument/2006/relationships/image" Target="../media/image8.png"/><Relationship Id="rId6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641850" y="1954100"/>
            <a:ext cx="7860300" cy="95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Array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099850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Ahmad Muhardian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1428050"/>
            <a:ext cx="85206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Coding Subuh #11</a:t>
            </a:r>
            <a:endParaRPr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Mengisi dan Mengambil Nilai Array</a:t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375" y="1118525"/>
            <a:ext cx="4784774" cy="29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1050" y="1721075"/>
            <a:ext cx="3805476" cy="155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Operasi </a:t>
            </a:r>
            <a:r>
              <a:rPr lang="en" strike="sngStrike"/>
              <a:t>Penjumlahan</a:t>
            </a:r>
            <a:r>
              <a:rPr lang="en"/>
              <a:t> Penggabungan</a:t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75" y="1369050"/>
            <a:ext cx="5724525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/>
          <p:cNvSpPr txBox="1"/>
          <p:nvPr/>
        </p:nvSpPr>
        <p:spPr>
          <a:xfrm>
            <a:off x="545300" y="3588650"/>
            <a:ext cx="4244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hantell Sans"/>
                <a:ea typeface="Shantell Sans"/>
                <a:cs typeface="Shantell Sans"/>
                <a:sym typeface="Shantell Sans"/>
              </a:rPr>
              <a:t>Menggunakan </a:t>
            </a:r>
            <a:r>
              <a:rPr lang="en" sz="1800">
                <a:solidFill>
                  <a:schemeClr val="dk2"/>
                </a:solidFill>
                <a:latin typeface="Shantell Sans"/>
                <a:ea typeface="Shantell Sans"/>
                <a:cs typeface="Shantell Sans"/>
                <a:sym typeface="Shantell Sans"/>
              </a:rPr>
              <a:t>operasi</a:t>
            </a:r>
            <a:r>
              <a:rPr lang="en" sz="1800">
                <a:solidFill>
                  <a:schemeClr val="dk2"/>
                </a:solidFill>
                <a:latin typeface="Shantell Sans"/>
                <a:ea typeface="Shantell Sans"/>
                <a:cs typeface="Shantell Sans"/>
                <a:sym typeface="Shantell Sans"/>
              </a:rPr>
              <a:t> + pada array akan mengubah array menjadi string dan menggabungkan isinya</a:t>
            </a:r>
            <a:endParaRPr sz="1800">
              <a:solidFill>
                <a:schemeClr val="dk2"/>
              </a:solidFill>
              <a:latin typeface="Shantell Sans"/>
              <a:ea typeface="Shantell Sans"/>
              <a:cs typeface="Shantell Sans"/>
              <a:sym typeface="Shantell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Spread Operator (</a:t>
            </a:r>
            <a:r>
              <a:rPr lang="en">
                <a:solidFill>
                  <a:srgbClr val="FF00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...</a:t>
            </a:r>
            <a:r>
              <a:rPr lang="en"/>
              <a:t>)</a:t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6413" y="1768388"/>
            <a:ext cx="4116242" cy="196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187" y="1768388"/>
            <a:ext cx="3746049" cy="196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/>
          <p:nvPr/>
        </p:nvSpPr>
        <p:spPr>
          <a:xfrm>
            <a:off x="438175" y="1266063"/>
            <a:ext cx="371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hantell Sans"/>
                <a:ea typeface="Shantell Sans"/>
                <a:cs typeface="Shantell Sans"/>
                <a:sym typeface="Shantell Sans"/>
              </a:rPr>
              <a:t>Tanpa Spread Operator</a:t>
            </a:r>
            <a:endParaRPr sz="1800">
              <a:solidFill>
                <a:schemeClr val="dk2"/>
              </a:solidFill>
              <a:latin typeface="Shantell Sans"/>
              <a:ea typeface="Shantell Sans"/>
              <a:cs typeface="Shantell Sans"/>
              <a:sym typeface="Shantell Sans"/>
            </a:endParaRPr>
          </a:p>
        </p:txBody>
      </p:sp>
      <p:sp>
        <p:nvSpPr>
          <p:cNvPr id="136" name="Google Shape;136;p24"/>
          <p:cNvSpPr txBox="1"/>
          <p:nvPr/>
        </p:nvSpPr>
        <p:spPr>
          <a:xfrm>
            <a:off x="4486425" y="1266063"/>
            <a:ext cx="371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hantell Sans"/>
                <a:ea typeface="Shantell Sans"/>
                <a:cs typeface="Shantell Sans"/>
                <a:sym typeface="Shantell Sans"/>
              </a:rPr>
              <a:t>Menggunakan</a:t>
            </a:r>
            <a:r>
              <a:rPr lang="en" sz="1800">
                <a:solidFill>
                  <a:schemeClr val="dk2"/>
                </a:solidFill>
                <a:latin typeface="Shantell Sans"/>
                <a:ea typeface="Shantell Sans"/>
                <a:cs typeface="Shantell Sans"/>
                <a:sym typeface="Shantell Sans"/>
              </a:rPr>
              <a:t> Spread Operator</a:t>
            </a:r>
            <a:endParaRPr sz="1800">
              <a:solidFill>
                <a:schemeClr val="dk2"/>
              </a:solidFill>
              <a:latin typeface="Shantell Sans"/>
              <a:ea typeface="Shantell Sans"/>
              <a:cs typeface="Shantell Sans"/>
              <a:sym typeface="Shantell Sans"/>
            </a:endParaRPr>
          </a:p>
        </p:txBody>
      </p:sp>
      <p:cxnSp>
        <p:nvCxnSpPr>
          <p:cNvPr id="137" name="Google Shape;137;p24"/>
          <p:cNvCxnSpPr/>
          <p:nvPr/>
        </p:nvCxnSpPr>
        <p:spPr>
          <a:xfrm flipH="1">
            <a:off x="1739050" y="2779463"/>
            <a:ext cx="287400" cy="3465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" name="Google Shape;138;p24"/>
          <p:cNvCxnSpPr/>
          <p:nvPr/>
        </p:nvCxnSpPr>
        <p:spPr>
          <a:xfrm>
            <a:off x="2991775" y="2801563"/>
            <a:ext cx="191700" cy="3315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" name="Google Shape;139;p24"/>
          <p:cNvCxnSpPr/>
          <p:nvPr/>
        </p:nvCxnSpPr>
        <p:spPr>
          <a:xfrm flipH="1">
            <a:off x="5828725" y="2794213"/>
            <a:ext cx="545400" cy="3537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" name="Google Shape;140;p24"/>
          <p:cNvCxnSpPr/>
          <p:nvPr/>
        </p:nvCxnSpPr>
        <p:spPr>
          <a:xfrm flipH="1">
            <a:off x="7634100" y="2757363"/>
            <a:ext cx="140100" cy="3759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915475" y="1925250"/>
            <a:ext cx="7309800" cy="129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Method dan property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pada Array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Mengambil panjang/jumlah isi array</a:t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125" y="2571750"/>
            <a:ext cx="5450549" cy="19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>
            <p:ph idx="1" type="body"/>
          </p:nvPr>
        </p:nvSpPr>
        <p:spPr>
          <a:xfrm>
            <a:off x="311700" y="1152475"/>
            <a:ext cx="4116900" cy="19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Kita bisa gunakan </a:t>
            </a:r>
            <a:r>
              <a:rPr lang="en"/>
              <a:t>property</a:t>
            </a:r>
            <a:r>
              <a:rPr lang="en"/>
              <a:t> </a:t>
            </a:r>
            <a:r>
              <a:rPr lang="en">
                <a:solidFill>
                  <a:srgbClr val="FF00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.length</a:t>
            </a:r>
            <a:r>
              <a:rPr lang="en"/>
              <a:t> untuk mengetahui panjang dari array</a:t>
            </a:r>
            <a:endParaRPr>
              <a:solidFill>
                <a:srgbClr val="FF00FF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push() dan pop()</a:t>
            </a:r>
            <a:endParaRPr/>
          </a:p>
        </p:txBody>
      </p:sp>
      <p:sp>
        <p:nvSpPr>
          <p:cNvPr id="158" name="Google Shape;158;p27"/>
          <p:cNvSpPr txBox="1"/>
          <p:nvPr>
            <p:ph idx="1" type="body"/>
          </p:nvPr>
        </p:nvSpPr>
        <p:spPr>
          <a:xfrm>
            <a:off x="311700" y="1152475"/>
            <a:ext cx="4116900" cy="33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rgbClr val="FF00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.</a:t>
            </a:r>
            <a:r>
              <a:rPr b="1" lang="en">
                <a:solidFill>
                  <a:srgbClr val="FF00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push()</a:t>
            </a:r>
            <a:r>
              <a:rPr lang="en"/>
              <a:t> -&gt; menambahkan data pada akhir array.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b="1" lang="en">
                <a:solidFill>
                  <a:srgbClr val="FF00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.</a:t>
            </a:r>
            <a:r>
              <a:rPr b="1" lang="en">
                <a:solidFill>
                  <a:srgbClr val="FF00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pop()</a:t>
            </a:r>
            <a:r>
              <a:rPr lang="en"/>
              <a:t> -&gt; mengeluarkan atau menghapus data terakhir pada array.</a:t>
            </a:r>
            <a:endParaRPr/>
          </a:p>
        </p:txBody>
      </p:sp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1000" y="1170125"/>
            <a:ext cx="4410599" cy="3318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shift() dan unshift()</a:t>
            </a:r>
            <a:endParaRPr/>
          </a:p>
        </p:txBody>
      </p:sp>
      <p:sp>
        <p:nvSpPr>
          <p:cNvPr id="165" name="Google Shape;165;p28"/>
          <p:cNvSpPr txBox="1"/>
          <p:nvPr>
            <p:ph idx="1" type="body"/>
          </p:nvPr>
        </p:nvSpPr>
        <p:spPr>
          <a:xfrm>
            <a:off x="311700" y="1152475"/>
            <a:ext cx="4116900" cy="33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rgbClr val="FF00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.unshift()</a:t>
            </a:r>
            <a:r>
              <a:rPr lang="en"/>
              <a:t> -&gt; menambahkan data pada dari depan.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b="1" lang="en">
                <a:solidFill>
                  <a:srgbClr val="FF00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.shift()</a:t>
            </a:r>
            <a:r>
              <a:rPr lang="en"/>
              <a:t> -&gt; mengeluarkan atau menghapus data dari depan.</a:t>
            </a:r>
            <a:endParaRPr/>
          </a:p>
        </p:txBody>
      </p:sp>
      <p:pic>
        <p:nvPicPr>
          <p:cNvPr id="166" name="Google Shape;1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0450" y="1164313"/>
            <a:ext cx="4410601" cy="3333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includes()</a:t>
            </a:r>
            <a:endParaRPr/>
          </a:p>
        </p:txBody>
      </p:sp>
      <p:sp>
        <p:nvSpPr>
          <p:cNvPr id="172" name="Google Shape;172;p29"/>
          <p:cNvSpPr txBox="1"/>
          <p:nvPr>
            <p:ph idx="1" type="body"/>
          </p:nvPr>
        </p:nvSpPr>
        <p:spPr>
          <a:xfrm>
            <a:off x="311700" y="1152475"/>
            <a:ext cx="4116900" cy="33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1000"/>
              </a:spcAft>
              <a:buSzPts val="1800"/>
              <a:buChar char="●"/>
            </a:pPr>
            <a:r>
              <a:rPr b="1" lang="en">
                <a:solidFill>
                  <a:srgbClr val="FF00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.includes()</a:t>
            </a:r>
            <a:r>
              <a:rPr lang="en"/>
              <a:t> -&gt; buat ngecek apakah data sudah ada dalam array atau tidak. Jika ada maka akan menghasilkan </a:t>
            </a:r>
            <a:r>
              <a:rPr b="1" i="1" lang="en"/>
              <a:t>true</a:t>
            </a:r>
            <a:r>
              <a:rPr lang="en"/>
              <a:t>, sebaliknya akan menghasilkan </a:t>
            </a:r>
            <a:r>
              <a:rPr b="1" i="1" lang="en"/>
              <a:t>false</a:t>
            </a:r>
            <a:r>
              <a:rPr lang="en"/>
              <a:t>.</a:t>
            </a:r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8275" y="1358457"/>
            <a:ext cx="4116900" cy="1297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sort() dan reverse()</a:t>
            </a:r>
            <a:endParaRPr/>
          </a:p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311700" y="1152475"/>
            <a:ext cx="4116900" cy="33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rgbClr val="FF00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.sort()</a:t>
            </a:r>
            <a:r>
              <a:rPr lang="en"/>
              <a:t> -&gt; untuk mengurutkan data array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b="1" lang="en">
                <a:solidFill>
                  <a:srgbClr val="FF00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.reverse()</a:t>
            </a:r>
            <a:r>
              <a:rPr lang="en">
                <a:solidFill>
                  <a:schemeClr val="dk1"/>
                </a:solidFill>
              </a:rPr>
              <a:t> -&gt; untuk membalik urutan data array</a:t>
            </a:r>
            <a:endParaRPr/>
          </a:p>
        </p:txBody>
      </p:sp>
      <p:pic>
        <p:nvPicPr>
          <p:cNvPr id="180" name="Google Shape;1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7325" y="1221700"/>
            <a:ext cx="3124200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find() dan filter()</a:t>
            </a:r>
            <a:endParaRPr/>
          </a:p>
        </p:txBody>
      </p:sp>
      <p:sp>
        <p:nvSpPr>
          <p:cNvPr id="186" name="Google Shape;186;p31"/>
          <p:cNvSpPr txBox="1"/>
          <p:nvPr>
            <p:ph idx="1" type="body"/>
          </p:nvPr>
        </p:nvSpPr>
        <p:spPr>
          <a:xfrm>
            <a:off x="311700" y="1152475"/>
            <a:ext cx="4116900" cy="33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rgbClr val="FF00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.find(fn)</a:t>
            </a:r>
            <a:r>
              <a:rPr lang="en"/>
              <a:t> -&gt; mencari data di dalam array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b="1" lang="en">
                <a:solidFill>
                  <a:srgbClr val="FF00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.filter(fn)</a:t>
            </a:r>
            <a:r>
              <a:rPr lang="en">
                <a:solidFill>
                  <a:schemeClr val="dk1"/>
                </a:solidFill>
              </a:rPr>
              <a:t> -&gt; menghasilkan array baru yang sudah di-filter.</a:t>
            </a:r>
            <a:endParaRPr/>
          </a:p>
        </p:txBody>
      </p:sp>
      <p:pic>
        <p:nvPicPr>
          <p:cNvPr id="187" name="Google Shape;1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1000" y="1170125"/>
            <a:ext cx="4410600" cy="3038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317200" cy="3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Apa itu Array?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Cara buat dan pakai Array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Cara isi data Array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Operasi pada Array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Method pada Array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Latihan</a:t>
            </a:r>
            <a:endParaRPr/>
          </a:p>
        </p:txBody>
      </p:sp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 kita..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forEach()</a:t>
            </a:r>
            <a:endParaRPr/>
          </a:p>
        </p:txBody>
      </p:sp>
      <p:sp>
        <p:nvSpPr>
          <p:cNvPr id="193" name="Google Shape;193;p32"/>
          <p:cNvSpPr txBox="1"/>
          <p:nvPr>
            <p:ph idx="1" type="body"/>
          </p:nvPr>
        </p:nvSpPr>
        <p:spPr>
          <a:xfrm>
            <a:off x="311700" y="1152475"/>
            <a:ext cx="4116900" cy="33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1000"/>
              </a:spcAft>
              <a:buSzPts val="1800"/>
              <a:buChar char="●"/>
            </a:pPr>
            <a:r>
              <a:rPr b="1" lang="en">
                <a:solidFill>
                  <a:srgbClr val="FF00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.forEach(fn)</a:t>
            </a:r>
            <a:r>
              <a:rPr lang="en"/>
              <a:t> -&gt; untuk melakukan perulangan berdasarkan jumlah item pada array</a:t>
            </a:r>
            <a:endParaRPr/>
          </a:p>
        </p:txBody>
      </p:sp>
      <p:pic>
        <p:nvPicPr>
          <p:cNvPr id="194" name="Google Shape;1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4650" y="1236450"/>
            <a:ext cx="4410600" cy="1952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type="title"/>
          </p:nvPr>
        </p:nvSpPr>
        <p:spPr>
          <a:xfrm>
            <a:off x="311700" y="445025"/>
            <a:ext cx="3977100" cy="9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Masih banyak lagi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Array..</a:t>
            </a:r>
            <a:endParaRPr/>
          </a:p>
        </p:txBody>
      </p:sp>
      <p:sp>
        <p:nvSpPr>
          <p:cNvPr id="200" name="Google Shape;200;p33"/>
          <p:cNvSpPr txBox="1"/>
          <p:nvPr>
            <p:ph idx="1" type="body"/>
          </p:nvPr>
        </p:nvSpPr>
        <p:spPr>
          <a:xfrm>
            <a:off x="311700" y="1554850"/>
            <a:ext cx="4116900" cy="18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>
                <a:solidFill>
                  <a:schemeClr val="accent5"/>
                </a:solidFill>
                <a:highlight>
                  <a:srgbClr val="D9EAD3"/>
                </a:highlight>
              </a:rPr>
              <a:t>“Semua Method di Array tidak perlu dihafal, kalau lupa tinggal cek dokumentasi atau cheatsheet (Contekan) dan coba-coba di Console”</a:t>
            </a:r>
            <a:endParaRPr b="1">
              <a:solidFill>
                <a:srgbClr val="FF00FF"/>
              </a:solidFill>
              <a:highlight>
                <a:srgbClr val="D9EAD3"/>
              </a:highlight>
            </a:endParaRPr>
          </a:p>
        </p:txBody>
      </p:sp>
      <p:pic>
        <p:nvPicPr>
          <p:cNvPr id="201" name="Google Shape;2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425" y="550456"/>
            <a:ext cx="4116899" cy="432274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3"/>
          <p:cNvSpPr txBox="1"/>
          <p:nvPr/>
        </p:nvSpPr>
        <p:spPr>
          <a:xfrm>
            <a:off x="383175" y="3618125"/>
            <a:ext cx="360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Rubik"/>
                <a:ea typeface="Rubik"/>
                <a:cs typeface="Rubik"/>
                <a:sym typeface="Rubik"/>
                <a:hlinkClick r:id="rId4"/>
              </a:rPr>
              <a:t>https://developer.mozilla.org/en-US/docs/Web/JavaScript/Reference/Global_Objects/Array</a:t>
            </a:r>
            <a:r>
              <a:rPr lang="en" sz="12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endParaRPr sz="12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>
            <p:ph type="title"/>
          </p:nvPr>
        </p:nvSpPr>
        <p:spPr>
          <a:xfrm>
            <a:off x="915475" y="2202300"/>
            <a:ext cx="73098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Latihan 💪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Latihan 1: Array</a:t>
            </a:r>
            <a:endParaRPr/>
          </a:p>
        </p:txBody>
      </p:sp>
      <p:pic>
        <p:nvPicPr>
          <p:cNvPr id="213" name="Google Shape;21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0625" y="882725"/>
            <a:ext cx="3770097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5"/>
          <p:cNvSpPr txBox="1"/>
          <p:nvPr>
            <p:ph idx="1" type="body"/>
          </p:nvPr>
        </p:nvSpPr>
        <p:spPr>
          <a:xfrm>
            <a:off x="311700" y="1152475"/>
            <a:ext cx="4028700" cy="33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Buat array yang berisi daftar judul artikel dan tags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Tampilkan dengan perulangan seperti pada gambar di samping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Latihan 2: Todo list App</a:t>
            </a:r>
            <a:endParaRPr/>
          </a:p>
        </p:txBody>
      </p:sp>
      <p:sp>
        <p:nvSpPr>
          <p:cNvPr id="220" name="Google Shape;220;p36"/>
          <p:cNvSpPr txBox="1"/>
          <p:nvPr>
            <p:ph idx="1" type="body"/>
          </p:nvPr>
        </p:nvSpPr>
        <p:spPr>
          <a:xfrm>
            <a:off x="311700" y="1152475"/>
            <a:ext cx="4028700" cy="33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Buat sebuah aplikasi to do list sederhana dengan array seperti gambar di samping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i="1"/>
          </a:p>
        </p:txBody>
      </p:sp>
      <p:pic>
        <p:nvPicPr>
          <p:cNvPr id="221" name="Google Shape;2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2800" y="1170125"/>
            <a:ext cx="4498799" cy="301995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ctrTitle"/>
          </p:nvPr>
        </p:nvSpPr>
        <p:spPr>
          <a:xfrm>
            <a:off x="311708" y="1277975"/>
            <a:ext cx="8520600" cy="172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🎉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Selamat</a:t>
            </a:r>
            <a:endParaRPr/>
          </a:p>
        </p:txBody>
      </p:sp>
      <p:sp>
        <p:nvSpPr>
          <p:cNvPr id="227" name="Google Shape;227;p37"/>
          <p:cNvSpPr txBox="1"/>
          <p:nvPr>
            <p:ph idx="1" type="subTitle"/>
          </p:nvPr>
        </p:nvSpPr>
        <p:spPr>
          <a:xfrm>
            <a:off x="311700" y="28341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Kita</a:t>
            </a:r>
            <a:r>
              <a:rPr lang="en"/>
              <a:t> sudah selesai hari ini..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Rekap: Sejauh ini kita sudah belajar..</a:t>
            </a:r>
            <a:endParaRPr/>
          </a:p>
        </p:txBody>
      </p:sp>
      <p:sp>
        <p:nvSpPr>
          <p:cNvPr id="233" name="Google Shape;233;p38"/>
          <p:cNvSpPr txBox="1"/>
          <p:nvPr>
            <p:ph idx="1" type="body"/>
          </p:nvPr>
        </p:nvSpPr>
        <p:spPr>
          <a:xfrm>
            <a:off x="311700" y="1152475"/>
            <a:ext cx="8317200" cy="3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Perulangan dalam pemrograman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Perulangan for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Break dan continue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Perulangan for..of dan for..in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Nested loop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 &amp; Referensi</a:t>
            </a:r>
            <a:endParaRPr/>
          </a:p>
        </p:txBody>
      </p:sp>
      <p:sp>
        <p:nvSpPr>
          <p:cNvPr id="239" name="Google Shape;239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Illustrasi: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https://www.tldraw.com/r/T-zxVwtHPOG4v881mq-CE?v=-2537,2160,2689,1337&amp;p=page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https://developer.mozilla.org/en-US/docs/Web/JavaScript/Reference/Global_Objects/Array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17100" y="1925250"/>
            <a:ext cx="73098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Apa itu Array?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 itu Array?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4116900" cy="33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Array adalah variabel khusus yang bisa menyimpan kumpulan data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Array memiliki nomor indeks yang dimulai dari 0 untuk memudahkan kita mengakses data di dalamnya.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Array dapat kita isi dengan tipe data apapun</a:t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1650" y="2366200"/>
            <a:ext cx="4410602" cy="1917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4850" y="1237970"/>
            <a:ext cx="4024201" cy="60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Mengapa kita butuh Array?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9175" y="1594072"/>
            <a:ext cx="3190112" cy="12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8325" y="3691825"/>
            <a:ext cx="378703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675" y="1778300"/>
            <a:ext cx="1495075" cy="122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7776" y="3334001"/>
            <a:ext cx="1344175" cy="13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5666675" y="1242825"/>
            <a:ext cx="3036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hantell Sans"/>
                <a:ea typeface="Shantell Sans"/>
                <a:cs typeface="Shantell Sans"/>
                <a:sym typeface="Shantell Sans"/>
              </a:rPr>
              <a:t>Kalau misalnya ada 1000 data, tidak mungkin kita akan </a:t>
            </a:r>
            <a:r>
              <a:rPr lang="en" sz="1800">
                <a:solidFill>
                  <a:schemeClr val="dk2"/>
                </a:solidFill>
                <a:latin typeface="Shantell Sans"/>
                <a:ea typeface="Shantell Sans"/>
                <a:cs typeface="Shantell Sans"/>
                <a:sym typeface="Shantell Sans"/>
              </a:rPr>
              <a:t>membuat</a:t>
            </a:r>
            <a:r>
              <a:rPr lang="en" sz="1800">
                <a:solidFill>
                  <a:schemeClr val="dk2"/>
                </a:solidFill>
                <a:latin typeface="Shantell Sans"/>
                <a:ea typeface="Shantell Sans"/>
                <a:cs typeface="Shantell Sans"/>
                <a:sym typeface="Shantell Sans"/>
              </a:rPr>
              <a:t> variabel sebanyak 1000</a:t>
            </a:r>
            <a:endParaRPr sz="1800">
              <a:solidFill>
                <a:schemeClr val="dk2"/>
              </a:solidFill>
              <a:latin typeface="Shantell Sans"/>
              <a:ea typeface="Shantell Sans"/>
              <a:cs typeface="Shantell Sans"/>
              <a:sym typeface="Shantell Sans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5907500" y="2942700"/>
            <a:ext cx="3036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hantell Sans"/>
                <a:ea typeface="Shantell Sans"/>
                <a:cs typeface="Shantell Sans"/>
                <a:sym typeface="Shantell Sans"/>
              </a:rPr>
              <a:t>Gunakan Array supaya disimpan dalam satu variabel</a:t>
            </a:r>
            <a:endParaRPr sz="1800">
              <a:solidFill>
                <a:schemeClr val="dk2"/>
              </a:solidFill>
              <a:latin typeface="Shantell Sans"/>
              <a:ea typeface="Shantell Sans"/>
              <a:cs typeface="Shantell Sans"/>
              <a:sym typeface="Shantell Sans"/>
            </a:endParaRPr>
          </a:p>
        </p:txBody>
      </p:sp>
      <p:sp>
        <p:nvSpPr>
          <p:cNvPr id="87" name="Google Shape;87;p17"/>
          <p:cNvSpPr/>
          <p:nvPr/>
        </p:nvSpPr>
        <p:spPr>
          <a:xfrm>
            <a:off x="5416150" y="2048550"/>
            <a:ext cx="257900" cy="309500"/>
          </a:xfrm>
          <a:custGeom>
            <a:rect b="b" l="l" r="r" t="t"/>
            <a:pathLst>
              <a:path extrusionOk="0" h="12380" w="10316">
                <a:moveTo>
                  <a:pt x="10316" y="0"/>
                </a:moveTo>
                <a:cubicBezTo>
                  <a:pt x="10316" y="5372"/>
                  <a:pt x="4988" y="10387"/>
                  <a:pt x="0" y="12380"/>
                </a:cubicBezTo>
              </a:path>
            </a:pathLst>
          </a:cu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8" name="Google Shape;88;p17"/>
          <p:cNvSpPr/>
          <p:nvPr/>
        </p:nvSpPr>
        <p:spPr>
          <a:xfrm>
            <a:off x="5607750" y="3500225"/>
            <a:ext cx="375800" cy="287400"/>
          </a:xfrm>
          <a:custGeom>
            <a:rect b="b" l="l" r="r" t="t"/>
            <a:pathLst>
              <a:path extrusionOk="0" h="11496" w="15032">
                <a:moveTo>
                  <a:pt x="15032" y="0"/>
                </a:moveTo>
                <a:cubicBezTo>
                  <a:pt x="9126" y="2217"/>
                  <a:pt x="2819" y="5853"/>
                  <a:pt x="0" y="11496"/>
                </a:cubicBezTo>
              </a:path>
            </a:pathLst>
          </a:cu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9" name="Google Shape;89;p17"/>
          <p:cNvSpPr txBox="1"/>
          <p:nvPr/>
        </p:nvSpPr>
        <p:spPr>
          <a:xfrm>
            <a:off x="520825" y="1242825"/>
            <a:ext cx="303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Shantell Sans"/>
                <a:ea typeface="Shantell Sans"/>
                <a:cs typeface="Shantell Sans"/>
                <a:sym typeface="Shantell Sans"/>
              </a:rPr>
              <a:t>Kita nggak akan bisa</a:t>
            </a:r>
            <a:endParaRPr sz="1300">
              <a:solidFill>
                <a:schemeClr val="dk2"/>
              </a:solidFill>
              <a:latin typeface="Shantell Sans"/>
              <a:ea typeface="Shantell Sans"/>
              <a:cs typeface="Shantell Sans"/>
              <a:sym typeface="Shante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Shantell Sans"/>
                <a:ea typeface="Shantell Sans"/>
                <a:cs typeface="Shantell Sans"/>
                <a:sym typeface="Shantell Sans"/>
              </a:rPr>
              <a:t>Pakai perulangan</a:t>
            </a:r>
            <a:endParaRPr sz="1300">
              <a:solidFill>
                <a:schemeClr val="dk2"/>
              </a:solidFill>
              <a:latin typeface="Shantell Sans"/>
              <a:ea typeface="Shantell Sans"/>
              <a:cs typeface="Shantell Sans"/>
              <a:sym typeface="Shantell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Cara Buat Array di JS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8599" y="811375"/>
            <a:ext cx="4330375" cy="32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152475"/>
            <a:ext cx="4116900" cy="33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Cara membuat array sama seperti membuat variabel. Kita bisa gunakan </a:t>
            </a:r>
            <a:r>
              <a:rPr b="1" i="1" lang="en"/>
              <a:t>let</a:t>
            </a:r>
            <a:r>
              <a:rPr lang="en"/>
              <a:t>, </a:t>
            </a:r>
            <a:r>
              <a:rPr b="1" i="1" lang="en"/>
              <a:t>var</a:t>
            </a:r>
            <a:r>
              <a:rPr lang="en"/>
              <a:t>, dan </a:t>
            </a:r>
            <a:r>
              <a:rPr b="1" i="1" lang="en"/>
              <a:t>const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Aturan penulisan nama juga sama seperti variabel.</a:t>
            </a:r>
            <a:endParaRPr>
              <a:solidFill>
                <a:srgbClr val="FF00FF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Contoh Cara Buat Array di JavaScript</a:t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600" y="1017725"/>
            <a:ext cx="4800835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Contoh Cara Buat Array di JavaScript</a:t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550" y="1399225"/>
            <a:ext cx="8147401" cy="213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915475" y="1925250"/>
            <a:ext cx="7309800" cy="129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Operasi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pada Array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